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575E"/>
    <a:srgbClr val="88787C"/>
    <a:srgbClr val="525E65"/>
    <a:srgbClr val="F0C700"/>
    <a:srgbClr val="656351"/>
    <a:srgbClr val="58867B"/>
    <a:srgbClr val="5090C8"/>
    <a:srgbClr val="B8AAA2"/>
    <a:srgbClr val="FFD617"/>
    <a:srgbClr val="5F7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89" autoAdjust="0"/>
  </p:normalViewPr>
  <p:slideViewPr>
    <p:cSldViewPr>
      <p:cViewPr varScale="1">
        <p:scale>
          <a:sx n="108" d="100"/>
          <a:sy n="108" d="100"/>
        </p:scale>
        <p:origin x="-16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-3678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1F57E998-9E88-4A88-92B1-64A2B4B97D1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5976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059AD85A-4533-44CC-A462-E3A1B69073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08355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0" y="981075"/>
            <a:ext cx="9143999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8460432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7" name="Picture 6" descr="LOGO CE-EN-quadri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692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3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4"/>
          <p:cNvSpPr txBox="1">
            <a:spLocks/>
          </p:cNvSpPr>
          <p:nvPr userDrawn="1"/>
        </p:nvSpPr>
        <p:spPr>
          <a:xfrm>
            <a:off x="107504" y="6342029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Scoreboard 2016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36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Third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Fourth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07504" y="6342029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Scoreboard 2016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097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107504" y="6342029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Scoreboard 2016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605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40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4" name="Picture 2" descr="H:\My Documents\logo-ce-horizontal-en-quadri-lr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6237312"/>
            <a:ext cx="2188592" cy="57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107504" y="6442202"/>
            <a:ext cx="6048672" cy="4698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Digital Scoreboard 2016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6228184" y="6446747"/>
            <a:ext cx="549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fld id="{D3627F00-E101-43EC-9B75-53AED0FC21E2}" type="slidenum">
              <a:rPr lang="en-GB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97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l"/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>
              <a:buNone/>
            </a:pPr>
            <a:r>
              <a:rPr lang="en-US" dirty="0" smtClean="0"/>
              <a:t>Click to edit Master text styles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Second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Third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Fourth level</a:t>
            </a:r>
          </a:p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97" r:id="rId3"/>
    <p:sldLayoutId id="2147483696" r:id="rId4"/>
    <p:sldLayoutId id="2147483698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en-GB" sz="2000" b="1" kern="1200" dirty="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GB" sz="1400" kern="1200" dirty="0" smtClean="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8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en-US" sz="24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lang="en-US" sz="2000" kern="1200" smtClean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lang="en-GB" sz="2000" kern="1200" dirty="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Digital Scoreboard 2016: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mtClean="0"/>
              <a:t>Cyprus
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216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Human Capital: Digital Skills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In Cyprus 27% of citizens have basic digital skills (27% in the EU)
and 15% have above basic digital skills (28% in the EU)
Source: Eurostat - Community survey on ICT usage in Households and by Individuals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7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Human Capital: ICT Specialists in the workforce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In Cyprus ICT Specialists account for 2.4% of the workforce (3.7% in the EU).
Source: Eurostat - Labour force survey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0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Human Capital:  Graduates in STEM (Science, Technology and Mathematics)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Cyprus has 8.2 graduates in STEM per each 1000 people aged 20-29 years old (18 in the EU).
Source: Eurostat - Science and technology graduates by sex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322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Use of Internet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Cypriots, much like European citizens in general, perform a diverse set of activities online.
They use the Internet to consume content and media, to communicate, and to perform transactions.
Source: Eurostat - Community survey on ICT usage in Households and by Individuals; IHS Technology databases - TV Media Intelligence Service.
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3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Integration of Digital Technology: Business digitization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Businesses in Cyprus are adopting different digital technologies to enhance productivity,
such as sharing internal information electronically or using RFID, eInvoicing, Social Media and Cloud.
Source: Eurostat - Community survey on ICT usage and eCommerce in Enterprises
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937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Integration of Digital Technology: SMEs selling online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In Cyprus 10% of SMEs sell online (16% in the EU).
8.3% of Cypriot SMEs sell online to other EU countries (7.5% in the EU).
Source: Eurostat - Community survey on ICT usage and eCommerce in Enterprises
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8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Integration of Digital Technology: SME Turnover from eCommerce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SMEs in Cyprus obtain on average 7.3% of their turnover from eCommerce (9.4% in the EU).
Large enterprises derive on average 3.5% of their turnover from eCommerce (24% in the EU).
Source: Eurostat - Community survey on ICT usage and eCommerce in Enterprises
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70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Digital Public Services: eGovernment users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24% of Cypriot internet users have exchanged filled forms with the public administration online,
whereas overall in the EU 32% of internet users have done so.
Source: Eurostat - Community survey on ICT usage in Households and by Individuals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224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Digital Public Services: eGovernment service sophistication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mtClean="0"/>
              <a:t>Cypriot online public services score 60 out of 100 in the Pre-filled Forms* indicator
and 73 out of 100 in the Online Service Completion** indicator (EU scores 49 and 81 respectively).
Source: eGovernment Benchmark. 
* Pre-filled Forms measures to which extent data known to the public administration is pre-filled in forms presented to the user. ** Online Service Completion measures to which extent the steps in an interaction with the public administration – life event – can be performed completely online.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2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Digital Public Services: Open Data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Cyprus scores 165 out of 700 in the European Public Sector Information scoreboard,
against an overall score of 351 out of 700 for the European Union.
Source: The Public Sector Information Scoreboard is a ‘crowdsourced’ tool to measure the status of Open Data and PSI re-use throughout the EU.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Cyprus's performance in the DESI 2016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Cyprus ranks 23 among EU countries.
It is part of the group of countries that are falling behind.
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0" y="1905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4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Fixed Broadband Coverage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In Cyprus, fixed broadband is available to 100% of households (97% in the EU).
NGA connections are available to 84% of Cypriot households (71% of European households).
Source: Broadband coverage in Europe, studies for the EC by IHS and Valdani, Vicari &amp; Associati (SMART 2013/0054)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24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Rural Fixed Broadband Coverage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In Cyprus fixed broadband connections are available to 100% of households in rural areas
(91% of european households in rural areas).
Source: Broadband coverage in Europe, studies for the EC by IHS and Valdani, Vicari &amp; Associati (SMART 2013/0054)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Fixed Broadband Take-up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smtClean="0"/>
              <a:t> 69% of Cypriot households subscribe to fixed broadband (72% in the EU), and 4.3% of those subscriptions are to a fast* connection (3% of Cypriot households).
30% of EU broadband subscriptions are to a fast* connection (22% of EU households).
Source: Eurostat and Electronic communications market indicators collected by Commission services, through National Regulatory Authorities, for the Communications Committee (COCOM)
* A broadband connection is considered to be a fast connection when it allows for donwload speeds above 30 Mbps.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47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Fixed Broadband Price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In Cyprus the cheapest fixed (internet only) broadband connection allowing for speeds of 12-30Mbps costs 2.8% of the average individual income (overall in the EU it costs 1.3%).
Sources: (access cost) Broadband Internet Access Cost (BIAC), annual studies for the EC realised by Van Dijk; (income) real adjusted gross disposable income of households per capita (Eurostat: tec00113); 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1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Mobile Broadband Take-up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smtClean="0"/>
              <a:t>In Cyprus there are 66 subscriptions to mobile broadband per each 100 people (75 in the EU)
Source: Electronic communications market indicators collected by Commission services, through National Regulatory Authorities, for the Communications Committee (COCOM)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68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Connectivity: Spectrum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Cyprus has reached 30% of the EU goal for spectrum to be harmonised for use in mobile Broadband.
In the EU as a whole 69% of the goal has been reached.
Source: European Commission Services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13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Human Capital: Internet Users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smtClean="0"/>
              <a:t>26% of Cypriots have never used the internet (16% in the EU)
Source: Eurostat - Community survey on ICT usage in Households and by Individuals</a:t>
            </a:r>
            <a:endParaRPr lang="en-GB"/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1000"/>
            <a:ext cx="8128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4244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9039</TotalTime>
  <Words>446</Words>
  <Application>Microsoft Office PowerPoint</Application>
  <PresentationFormat>On-screen Show (4:3)</PresentationFormat>
  <Paragraphs>38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Custom Design</vt:lpstr>
      <vt:lpstr>Digital Scoreboard 2016:</vt:lpstr>
      <vt:lpstr>Cyprus's performance in the DESI 2016</vt:lpstr>
      <vt:lpstr>Connectivity: Fixed Broadband Coverage</vt:lpstr>
      <vt:lpstr>Connectivity: Rural Fixed Broadband Coverage</vt:lpstr>
      <vt:lpstr>Connectivity: Fixed Broadband Take-up</vt:lpstr>
      <vt:lpstr>Connectivity: Fixed Broadband Price</vt:lpstr>
      <vt:lpstr>Connectivity: Mobile Broadband Take-up</vt:lpstr>
      <vt:lpstr>Connectivity: Spectrum</vt:lpstr>
      <vt:lpstr>Human Capital: Internet Users</vt:lpstr>
      <vt:lpstr>Human Capital: Digital Skills</vt:lpstr>
      <vt:lpstr>Human Capital: ICT Specialists in the workforce</vt:lpstr>
      <vt:lpstr>Human Capital:  Graduates in STEM (Science, Technology and Mathematics)</vt:lpstr>
      <vt:lpstr>Use of Internet</vt:lpstr>
      <vt:lpstr>Integration of Digital Technology: Business digitization</vt:lpstr>
      <vt:lpstr>Integration of Digital Technology: SMEs selling online</vt:lpstr>
      <vt:lpstr>Integration of Digital Technology: SME Turnover from eCommerce</vt:lpstr>
      <vt:lpstr>Digital Public Services: eGovernment users</vt:lpstr>
      <vt:lpstr>Digital Public Services: eGovernment service sophistication</vt:lpstr>
      <vt:lpstr>Digital Public Services: Open Data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Advertising</dc:title>
  <dc:creator>MATEUS Alexandre (CNECT)</dc:creator>
  <cp:lastModifiedBy>MATEUS Alexandre (CNECT)</cp:lastModifiedBy>
  <cp:revision>120</cp:revision>
  <dcterms:created xsi:type="dcterms:W3CDTF">2014-04-10T07:09:55Z</dcterms:created>
  <dcterms:modified xsi:type="dcterms:W3CDTF">2016-02-23T09:38:22Z</dcterms:modified>
</cp:coreProperties>
</file>